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90"/>
  </p:notesMasterIdLst>
  <p:sldIdLst>
    <p:sldId id="256" r:id="rId3"/>
    <p:sldId id="358" r:id="rId4"/>
    <p:sldId id="406" r:id="rId5"/>
    <p:sldId id="437" r:id="rId6"/>
    <p:sldId id="438" r:id="rId7"/>
    <p:sldId id="439" r:id="rId8"/>
    <p:sldId id="257" r:id="rId9"/>
    <p:sldId id="440" r:id="rId10"/>
    <p:sldId id="441" r:id="rId11"/>
    <p:sldId id="410" r:id="rId12"/>
    <p:sldId id="442" r:id="rId13"/>
    <p:sldId id="443" r:id="rId14"/>
    <p:sldId id="446" r:id="rId15"/>
    <p:sldId id="447" r:id="rId16"/>
    <p:sldId id="448" r:id="rId17"/>
    <p:sldId id="449" r:id="rId18"/>
    <p:sldId id="450" r:id="rId19"/>
    <p:sldId id="451" r:id="rId20"/>
    <p:sldId id="453" r:id="rId21"/>
    <p:sldId id="454" r:id="rId22"/>
    <p:sldId id="455" r:id="rId23"/>
    <p:sldId id="456" r:id="rId24"/>
    <p:sldId id="457" r:id="rId25"/>
    <p:sldId id="458" r:id="rId26"/>
    <p:sldId id="459" r:id="rId27"/>
    <p:sldId id="460" r:id="rId28"/>
    <p:sldId id="461" r:id="rId29"/>
    <p:sldId id="462" r:id="rId30"/>
    <p:sldId id="463" r:id="rId31"/>
    <p:sldId id="464" r:id="rId32"/>
    <p:sldId id="465" r:id="rId33"/>
    <p:sldId id="466" r:id="rId34"/>
    <p:sldId id="467" r:id="rId35"/>
    <p:sldId id="468" r:id="rId36"/>
    <p:sldId id="469" r:id="rId37"/>
    <p:sldId id="470" r:id="rId38"/>
    <p:sldId id="471" r:id="rId39"/>
    <p:sldId id="472" r:id="rId40"/>
    <p:sldId id="473" r:id="rId41"/>
    <p:sldId id="474" r:id="rId42"/>
    <p:sldId id="475" r:id="rId43"/>
    <p:sldId id="478" r:id="rId44"/>
    <p:sldId id="344" r:id="rId45"/>
    <p:sldId id="345" r:id="rId46"/>
    <p:sldId id="350" r:id="rId47"/>
    <p:sldId id="292" r:id="rId48"/>
    <p:sldId id="349" r:id="rId49"/>
    <p:sldId id="352" r:id="rId50"/>
    <p:sldId id="348" r:id="rId51"/>
    <p:sldId id="353" r:id="rId52"/>
    <p:sldId id="354" r:id="rId53"/>
    <p:sldId id="355" r:id="rId54"/>
    <p:sldId id="356" r:id="rId55"/>
    <p:sldId id="477" r:id="rId56"/>
    <p:sldId id="476" r:id="rId57"/>
    <p:sldId id="479" r:id="rId58"/>
    <p:sldId id="480" r:id="rId59"/>
    <p:sldId id="481" r:id="rId60"/>
    <p:sldId id="482" r:id="rId61"/>
    <p:sldId id="483" r:id="rId62"/>
    <p:sldId id="484" r:id="rId63"/>
    <p:sldId id="485" r:id="rId64"/>
    <p:sldId id="486" r:id="rId65"/>
    <p:sldId id="487" r:id="rId66"/>
    <p:sldId id="489" r:id="rId67"/>
    <p:sldId id="488" r:id="rId68"/>
    <p:sldId id="490" r:id="rId69"/>
    <p:sldId id="491" r:id="rId70"/>
    <p:sldId id="492" r:id="rId71"/>
    <p:sldId id="493" r:id="rId72"/>
    <p:sldId id="494" r:id="rId73"/>
    <p:sldId id="495" r:id="rId74"/>
    <p:sldId id="496" r:id="rId75"/>
    <p:sldId id="497" r:id="rId76"/>
    <p:sldId id="498" r:id="rId77"/>
    <p:sldId id="499" r:id="rId78"/>
    <p:sldId id="500" r:id="rId79"/>
    <p:sldId id="501" r:id="rId80"/>
    <p:sldId id="502" r:id="rId81"/>
    <p:sldId id="503" r:id="rId82"/>
    <p:sldId id="504" r:id="rId83"/>
    <p:sldId id="505" r:id="rId84"/>
    <p:sldId id="507" r:id="rId85"/>
    <p:sldId id="508" r:id="rId86"/>
    <p:sldId id="509" r:id="rId87"/>
    <p:sldId id="510" r:id="rId88"/>
    <p:sldId id="511" r:id="rId8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lide Pembukaan" id="{77A84981-F2E5-4C97-AE10-652E3220530A}">
          <p14:sldIdLst>
            <p14:sldId id="256"/>
          </p14:sldIdLst>
        </p14:section>
        <p14:section name="Panggilan Beribadah" id="{81397749-4D8E-4BEC-BC2F-FB668B0F8F30}">
          <p14:sldIdLst>
            <p14:sldId id="358"/>
            <p14:sldId id="406"/>
            <p14:sldId id="437"/>
            <p14:sldId id="438"/>
          </p14:sldIdLst>
        </p14:section>
        <p14:section name="Lagu Pertama" id="{642FE9DB-2016-4B05-B816-52A23577EDC3}">
          <p14:sldIdLst>
            <p14:sldId id="439"/>
            <p14:sldId id="257"/>
            <p14:sldId id="440"/>
            <p14:sldId id="441"/>
            <p14:sldId id="410"/>
          </p14:sldIdLst>
        </p14:section>
        <p14:section name="Votum - Introitus - Doa" id="{E3217D0E-38CD-49D5-A372-8A5EDEC91F1A}">
          <p14:sldIdLst>
            <p14:sldId id="442"/>
            <p14:sldId id="443"/>
            <p14:sldId id="446"/>
            <p14:sldId id="447"/>
          </p14:sldIdLst>
        </p14:section>
        <p14:section name="Lagu Kedua" id="{19BD78B3-BA31-4E32-A06B-A41B10BC6E45}">
          <p14:sldIdLst>
            <p14:sldId id="448"/>
            <p14:sldId id="449"/>
          </p14:sldIdLst>
        </p14:section>
        <p14:section name="Hukum Taurat" id="{E1FDD020-AEF6-4DC5-A91D-D73E6D02336F}">
          <p14:sldIdLst>
            <p14:sldId id="450"/>
            <p14:sldId id="451"/>
            <p14:sldId id="453"/>
          </p14:sldIdLst>
        </p14:section>
        <p14:section name="Lagu Ketiga" id="{EFB877E5-6310-43CB-ACEF-1C7F1DCAA629}">
          <p14:sldIdLst>
            <p14:sldId id="454"/>
            <p14:sldId id="455"/>
            <p14:sldId id="456"/>
          </p14:sldIdLst>
        </p14:section>
        <p14:section name="Pengakuan Dosa" id="{44940356-243A-4173-B02D-E01B85539FFD}">
          <p14:sldIdLst>
            <p14:sldId id="457"/>
            <p14:sldId id="458"/>
            <p14:sldId id="459"/>
            <p14:sldId id="460"/>
          </p14:sldIdLst>
        </p14:section>
        <p14:section name="Lagu Keempat" id="{9FCBEC8B-BD29-4FEF-8A63-2A53CF103A33}">
          <p14:sldIdLst>
            <p14:sldId id="461"/>
            <p14:sldId id="462"/>
          </p14:sldIdLst>
        </p14:section>
        <p14:section name="Epistel" id="{040DD244-6FE0-4C3D-B63D-91473210AC4A}">
          <p14:sldIdLst>
            <p14:sldId id="463"/>
            <p14:sldId id="464"/>
            <p14:sldId id="465"/>
            <p14:sldId id="466"/>
            <p14:sldId id="467"/>
          </p14:sldIdLst>
        </p14:section>
        <p14:section name="Lagu Kelima" id="{377F14B3-ED33-47D4-AF7F-B62D8846CE4A}">
          <p14:sldIdLst>
            <p14:sldId id="468"/>
            <p14:sldId id="469"/>
            <p14:sldId id="470"/>
          </p14:sldIdLst>
        </p14:section>
        <p14:section name="Pengakuan Iman Rasuli" id="{FFDF9606-A7F1-49DA-96D9-4AF388510CFA}">
          <p14:sldIdLst>
            <p14:sldId id="471"/>
            <p14:sldId id="472"/>
            <p14:sldId id="473"/>
            <p14:sldId id="474"/>
            <p14:sldId id="475"/>
          </p14:sldIdLst>
        </p14:section>
        <p14:section name="Warta Jemaat" id="{AE93ABE6-DCA0-4C87-9474-3B3ADABCC2B9}">
          <p14:sldIdLst>
            <p14:sldId id="478"/>
            <p14:sldId id="344"/>
            <p14:sldId id="345"/>
            <p14:sldId id="350"/>
            <p14:sldId id="292"/>
            <p14:sldId id="349"/>
            <p14:sldId id="352"/>
            <p14:sldId id="348"/>
            <p14:sldId id="353"/>
            <p14:sldId id="354"/>
            <p14:sldId id="355"/>
            <p14:sldId id="356"/>
            <p14:sldId id="477"/>
          </p14:sldIdLst>
        </p14:section>
        <p14:section name="Koor" id="{4D251F90-FAE7-479D-A460-959B6E24CA51}">
          <p14:sldIdLst>
            <p14:sldId id="476"/>
          </p14:sldIdLst>
        </p14:section>
        <p14:section name="Lagu Keenam" id="{D858161F-10C8-4D21-9A74-12C646E35EB4}">
          <p14:sldIdLst>
            <p14:sldId id="479"/>
            <p14:sldId id="480"/>
            <p14:sldId id="481"/>
            <p14:sldId id="482"/>
            <p14:sldId id="483"/>
            <p14:sldId id="484"/>
            <p14:sldId id="485"/>
          </p14:sldIdLst>
        </p14:section>
        <p14:section name="Khotbah" id="{384AAEB2-874C-4584-A00F-239D5640292D}">
          <p14:sldIdLst>
            <p14:sldId id="486"/>
            <p14:sldId id="487"/>
            <p14:sldId id="489"/>
            <p14:sldId id="488"/>
          </p14:sldIdLst>
        </p14:section>
        <p14:section name="Lagu Ketujuh" id="{80310F60-5069-4EEA-9425-9F88A20F74EB}">
          <p14:sldIdLst>
            <p14:sldId id="490"/>
            <p14:sldId id="491"/>
            <p14:sldId id="492"/>
            <p14:sldId id="493"/>
            <p14:sldId id="494"/>
            <p14:sldId id="495"/>
            <p14:sldId id="496"/>
          </p14:sldIdLst>
        </p14:section>
        <p14:section name="Pengutusan" id="{D5A5DFF2-8335-4AC1-8406-D34C9540130B}">
          <p14:sldIdLst>
            <p14:sldId id="497"/>
            <p14:sldId id="498"/>
            <p14:sldId id="499"/>
            <p14:sldId id="500"/>
            <p14:sldId id="501"/>
            <p14:sldId id="502"/>
          </p14:sldIdLst>
        </p14:section>
        <p14:section name="Doa Penutup" id="{7A183598-C101-4185-8A61-182D0B5535BB}">
          <p14:sldIdLst>
            <p14:sldId id="503"/>
            <p14:sldId id="504"/>
            <p14:sldId id="505"/>
            <p14:sldId id="507"/>
            <p14:sldId id="508"/>
            <p14:sldId id="509"/>
            <p14:sldId id="510"/>
          </p14:sldIdLst>
        </p14:section>
        <p14:section name="Penutupan Slide" id="{C3545D3F-4A9A-4519-BC0B-CB5225B148BC}">
          <p14:sldIdLst>
            <p14:sldId id="51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8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F4EF1-5040-4190-BE26-5E3C29463269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A6C17-4016-4B71-9B28-0132D839626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6912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6A6C17-4016-4B71-9B28-0132D839626C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32475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A6C17-4016-4B71-9B28-0132D839626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7300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499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5886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514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438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1874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352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65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6393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5830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1509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103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92739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27301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495156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16996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811261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289700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555409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256406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328671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327277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147D-3B0C-4B41-8FBB-091847976972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92095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CBB09-E0D6-4CC4-9899-4D25F8A80851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B02B7-7EE3-47DB-B92A-64BBA4CB674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25642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1147D-3B0C-4B41-8FBB-091847976972}" type="datetimeFigureOut">
              <a:rPr lang="id-ID" smtClean="0"/>
              <a:t>20/03/2024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AC592-6AE0-42D4-B1DE-9129228BB8B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719186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2.xml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AE95D290-074A-79D3-8F69-0AD09CC30A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714500"/>
            <a:ext cx="9143998" cy="5143499"/>
          </a:xfrm>
          <a:prstGeom prst="rect">
            <a:avLst/>
          </a:prstGeom>
        </p:spPr>
      </p:pic>
      <p:pic>
        <p:nvPicPr>
          <p:cNvPr id="1026" name="Picture 2" descr="The Cross and the Empty Tomb | Our Daily Bread Ministries">
            <a:extLst>
              <a:ext uri="{FF2B5EF4-FFF2-40B4-BE49-F238E27FC236}">
                <a16:creationId xmlns:a16="http://schemas.microsoft.com/office/drawing/2014/main" id="{5F068C80-A547-F7EC-2009-970D5E2979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" y="1378784"/>
            <a:ext cx="9144002" cy="5479215"/>
          </a:xfrm>
          <a:prstGeom prst="roundRect">
            <a:avLst>
              <a:gd name="adj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The Cross and the Empty Tomb | Our Daily Bread Ministries">
            <a:extLst>
              <a:ext uri="{FF2B5EF4-FFF2-40B4-BE49-F238E27FC236}">
                <a16:creationId xmlns:a16="http://schemas.microsoft.com/office/drawing/2014/main" id="{EC498266-2C76-7916-4C35-C6F968FE61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69" r="55626" b="-2"/>
          <a:stretch/>
        </p:blipFill>
        <p:spPr bwMode="auto">
          <a:xfrm>
            <a:off x="1" y="3848099"/>
            <a:ext cx="4057650" cy="3009899"/>
          </a:xfrm>
          <a:prstGeom prst="roundRect">
            <a:avLst>
              <a:gd name="adj" fmla="val 0"/>
            </a:avLst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The Cross and the Empty Tomb | Our Daily Bread Ministries">
            <a:extLst>
              <a:ext uri="{FF2B5EF4-FFF2-40B4-BE49-F238E27FC236}">
                <a16:creationId xmlns:a16="http://schemas.microsoft.com/office/drawing/2014/main" id="{77D3C28B-C107-AEBD-7E2A-BE06E307EC4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9" t="1434" r="1042" b="38939"/>
          <a:stretch/>
        </p:blipFill>
        <p:spPr bwMode="auto">
          <a:xfrm>
            <a:off x="5324475" y="1457325"/>
            <a:ext cx="3724276" cy="3267075"/>
          </a:xfrm>
          <a:prstGeom prst="roundRect">
            <a:avLst>
              <a:gd name="adj" fmla="val 0"/>
            </a:avLst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4A54470-9BDB-3E4C-EF34-FBC378F3582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22000">
                <a:schemeClr val="bg1"/>
              </a:gs>
              <a:gs pos="46000">
                <a:schemeClr val="bg1">
                  <a:alpha val="42000"/>
                </a:schemeClr>
              </a:gs>
              <a:gs pos="78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666926" y="1546671"/>
            <a:ext cx="7810139" cy="1508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0" i="0" u="none" strike="noStrike" kern="1200" cap="none" spc="0" normalizeH="0" baseline="0" noProof="1">
                <a:ln w="0">
                  <a:noFill/>
                </a:ln>
                <a:gradFill flip="none" rotWithShape="1">
                  <a:gsLst>
                    <a:gs pos="21000">
                      <a:schemeClr val="accent5">
                        <a:lumMod val="50000"/>
                      </a:schemeClr>
                    </a:gs>
                    <a:gs pos="100000">
                      <a:srgbClr val="C000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Montserrat SemiBold" panose="00000700000000000000" pitchFamily="2" charset="0"/>
                <a:cs typeface="Arial" panose="020B0604020202020204" pitchFamily="34" charset="0"/>
              </a:rPr>
              <a:t>Selamat Datang di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>
                  <a:noFill/>
                </a:ln>
                <a:gradFill flip="none" rotWithShape="1">
                  <a:gsLst>
                    <a:gs pos="21000">
                      <a:schemeClr val="accent5">
                        <a:lumMod val="50000"/>
                      </a:schemeClr>
                    </a:gs>
                    <a:gs pos="100000">
                      <a:srgbClr val="C000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Minggu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>
                  <a:noFill/>
                </a:ln>
                <a:gradFill flip="none" rotWithShape="1">
                  <a:gsLst>
                    <a:gs pos="21000">
                      <a:schemeClr val="accent5">
                        <a:lumMod val="50000"/>
                      </a:schemeClr>
                    </a:gs>
                    <a:gs pos="100000">
                      <a:srgbClr val="C000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Paskah Pertama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7A82412-0F3F-CCC1-B819-D780FBEBAE6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90650" y="1008607"/>
            <a:ext cx="3190694" cy="577305"/>
            <a:chOff x="942973" y="2131419"/>
            <a:chExt cx="3190694" cy="577305"/>
          </a:xfrm>
        </p:grpSpPr>
        <p:pic>
          <p:nvPicPr>
            <p:cNvPr id="9" name="Picture 8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412F2B25-35B3-B34F-2222-787E5BEC85E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8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0A6DFAB-02B8-1C9C-F559-51FACD85923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2504893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u="none" strike="noStrike" kern="1200" cap="none" spc="500" normalizeH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cs typeface="Arial" panose="020B0604020202020204" pitchFamily="34" charset="0"/>
                </a:rPr>
                <a:t>HKBP JATINEGARA</a:t>
              </a:r>
              <a:endParaRPr kumimoji="0" lang="id-ID" sz="1100" u="none" strike="noStrike" kern="1200" cap="none" spc="500" normalizeH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FBF479B-4CBE-9CD0-BFA4-6742862C150C}"/>
              </a:ext>
            </a:extLst>
          </p:cNvPr>
          <p:cNvSpPr txBox="1"/>
          <p:nvPr/>
        </p:nvSpPr>
        <p:spPr>
          <a:xfrm>
            <a:off x="4181474" y="588850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1">
                <a:ln w="0"/>
                <a:solidFill>
                  <a:schemeClr val="bg1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Ibadah Minggu </a:t>
            </a:r>
            <a:r>
              <a:rPr lang="en-US" b="1" noProof="1">
                <a:ln w="0"/>
                <a:solidFill>
                  <a:schemeClr val="bg1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Pagi</a:t>
            </a:r>
            <a:endParaRPr lang="en-US" noProof="1">
              <a:ln w="0"/>
              <a:solidFill>
                <a:schemeClr val="bg1"/>
              </a:solidFill>
              <a:latin typeface="Daytona" panose="020B0604030500040204" pitchFamily="34" charset="0"/>
              <a:cs typeface="Arial" panose="020B060402020202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1">
                <a:ln w="0"/>
                <a:solidFill>
                  <a:schemeClr val="bg1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Minggu, </a:t>
            </a:r>
            <a:r>
              <a:rPr lang="en-US" noProof="1">
                <a:ln w="0"/>
                <a:solidFill>
                  <a:schemeClr val="bg1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DD MMM YYYY</a:t>
            </a:r>
            <a:endParaRPr kumimoji="0" lang="en-US" sz="1800" b="0" i="0" u="none" strike="noStrike" kern="1200" cap="none" spc="0" normalizeH="0" baseline="0" noProof="1">
              <a:ln w="0"/>
              <a:solidFill>
                <a:schemeClr val="bg1"/>
              </a:solidFill>
              <a:uLnTx/>
              <a:uFillTx/>
              <a:latin typeface="Daytona" panose="020B0604030500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89208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Panggilan Beribadah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u="none" strike="noStrike" kern="1200" cap="none" spc="500" normalizeH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cs typeface="Arial" panose="020B0604020202020204" pitchFamily="34" charset="0"/>
                </a:rPr>
                <a:t>HKBP JATINEGARA</a:t>
              </a:r>
              <a:endParaRPr kumimoji="0" lang="id-ID" sz="1100" u="none" strike="noStrike" kern="1200" cap="none" spc="500" normalizeH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591410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Panggilan Beribadah</a:t>
            </a:r>
            <a:endParaRPr kumimoji="0" lang="id-ID" sz="2800" b="1" i="0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Liturgis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446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Panggilan Beribadah</a:t>
            </a:r>
            <a:endParaRPr kumimoji="0" lang="id-ID" sz="2800" b="1" i="0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Jemaat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67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Panggilan Beribadah</a:t>
            </a:r>
            <a:endParaRPr kumimoji="0" lang="id-ID" sz="2800" b="1" i="0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Semua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567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3" y="390196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(ayat ke-?? berdiri)</a:t>
            </a:r>
            <a:endParaRPr kumimoji="0" lang="id-ID" sz="180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70879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</a:t>
            </a:r>
            <a:r>
              <a:rPr lang="en-US" sz="2800" b="1" noProof="1">
                <a:ln w="0"/>
                <a:solidFill>
                  <a:schemeClr val="bg1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Nyanyian</a:t>
            </a:r>
            <a:endParaRPr kumimoji="0" lang="en-US" sz="2800" b="1" i="0" u="none" strike="noStrike" kern="1200" cap="none" spc="0" normalizeH="0" baseline="0" noProof="1">
              <a:ln w="0"/>
              <a:solidFill>
                <a:schemeClr val="bg1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ayat 1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5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</a:t>
            </a:r>
            <a:r>
              <a:rPr lang="en-US" sz="2800" b="1" noProof="1">
                <a:ln w="0"/>
                <a:solidFill>
                  <a:schemeClr val="bg1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Nyanyian</a:t>
            </a:r>
            <a:endParaRPr kumimoji="0" lang="en-US" sz="2800" b="1" i="0" u="none" strike="noStrike" kern="1200" cap="none" spc="0" normalizeH="0" baseline="0" noProof="1">
              <a:ln w="0"/>
              <a:solidFill>
                <a:schemeClr val="bg1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ayat 2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52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Hanya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Minggu Paskah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727921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ayat 3 – jemaat berdiri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10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399" y="2874228"/>
            <a:ext cx="7400925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Votum – Introitus - Doa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Minggu Paskah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811171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Votum – Introitus - Doa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Minggu Paskah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Liturgis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857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noProof="1">
                <a:ln w="0"/>
                <a:solidFill>
                  <a:prstClr val="black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Haleluya 3x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Nyanyian No. 852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2300319"/>
            <a:ext cx="791798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Haleluya,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Haleluya,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Haleluya.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177709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1">
                <a:ln w="0"/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jemaat menyanyikan</a:t>
            </a:r>
            <a:endParaRPr kumimoji="0" lang="id-ID" sz="28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651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Votum – Introitus - Doa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Minggu Paskah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Liturgis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837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859540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718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Hukum Taurat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Minggu Paskah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651818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Hukum Taurat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Minggu Paskah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Liturgis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471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Hukum Taurat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Minggu Paskah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2052669"/>
            <a:ext cx="791798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Ya Tuhan Allah, kuatkanlah kami melakukan yang sesuai dengan hukum-Mu, Amin.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15294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Semua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02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3" y="390196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(ayat ke-?? berdiri)</a:t>
            </a:r>
            <a:endParaRPr kumimoji="0" lang="id-ID" sz="1800" b="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21782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905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 – jemaat berdiri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122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Pengakuan Dosa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816619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Pengakuan Dosa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Liturgis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181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Pengakuan Dosa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Jemaat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095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Pengakuan Dosa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Semua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581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453121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666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Epistel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(Nama Kitab)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238430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(Nama Kitab) ?? : ?? -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Minggu Paskah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Liturgis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637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Jemaat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CD72D4-77D6-95A1-E8DD-B1737AE3313B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(Nama Kitab) ?? : ?? -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48C51C-D211-DB1D-319E-C5B498344B24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Minggu Paskah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01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Semua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DA30B5-B880-B130-19AF-7BE7426CF6A3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(Nama Kitab) ?? : ?? -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1A1AB1-FF03-E72F-92F9-02124D781FD0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Minggu Paskah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2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Epistel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(Nama Kitab)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497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3" y="390196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(ayat ke-?? berdiri)</a:t>
            </a:r>
            <a:endParaRPr kumimoji="0" lang="id-ID" sz="1800" b="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09239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 – jemaat berdiri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971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42950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noProof="1">
                <a:ln w="0"/>
                <a:solidFill>
                  <a:srgbClr val="28467C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Pengakuan Iman Rasuli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Minggu Paskah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527628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Pengakuan Iman Rasuli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Berdasarkan Agenda HKBP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595344"/>
            <a:ext cx="791798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Aku percaya kepada Allah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Bapa yang mahakuasa,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Khalik langit dan bumi,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u="none" strike="noStrike" kern="1200" cap="none" spc="0" normalizeH="0" baseline="0" noProof="1">
              <a:ln w="0"/>
              <a:solidFill>
                <a:srgbClr val="54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Aku percaya kepada Yesus Kristus, Anak-Nya yang tunggal, Tuhan kita,</a:t>
            </a:r>
          </a:p>
        </p:txBody>
      </p:sp>
    </p:spTree>
    <p:extLst>
      <p:ext uri="{BB962C8B-B14F-4D97-AF65-F5344CB8AC3E}">
        <p14:creationId xmlns:p14="http://schemas.microsoft.com/office/powerpoint/2010/main" val="384269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Pengakuan Iman Rasuli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Berdasarkan Agenda HKBP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595344"/>
            <a:ext cx="791798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Yang dikandung daripada Roh Kudus, lahir dari anak dara Maria, Yang menderita sengsara dibawah pemerintahan Pontius Pilatus, disalibkan, mati dan dikuburkan, yang turun ke dalam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kerajaan maut,</a:t>
            </a:r>
          </a:p>
        </p:txBody>
      </p:sp>
    </p:spTree>
    <p:extLst>
      <p:ext uri="{BB962C8B-B14F-4D97-AF65-F5344CB8AC3E}">
        <p14:creationId xmlns:p14="http://schemas.microsoft.com/office/powerpoint/2010/main" val="24214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Pengakuan Iman Rasuli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Berdasarkan Agenda HKBP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595344"/>
            <a:ext cx="791798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pada hari yang ketiga bangkit pula dari antara orang mati, naik ke sorga, duduk disebelah kanan Allah, Bapa yang Maha Kuasa,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dari sana akan datang kelak untuk menghakimi orang yang hidup dan yang mati.</a:t>
            </a:r>
          </a:p>
        </p:txBody>
      </p:sp>
    </p:spTree>
    <p:extLst>
      <p:ext uri="{BB962C8B-B14F-4D97-AF65-F5344CB8AC3E}">
        <p14:creationId xmlns:p14="http://schemas.microsoft.com/office/powerpoint/2010/main" val="222666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Pengakuan Iman Rasuli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Berdasarkan Agenda HKBP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595344"/>
            <a:ext cx="791798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Aku percaya kepada Roh Kudus, dan adanya satu Gereja yang Kudus; persekutuan orang kudus, Pengampunan dosa, Kebangkitan daging, Dan hidup yang kekal.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u="none" strike="noStrike" kern="1200" cap="none" spc="0" normalizeH="0" baseline="0" noProof="1">
              <a:ln w="0"/>
              <a:solidFill>
                <a:srgbClr val="54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Amin.</a:t>
            </a:r>
          </a:p>
        </p:txBody>
      </p:sp>
    </p:spTree>
    <p:extLst>
      <p:ext uri="{BB962C8B-B14F-4D97-AF65-F5344CB8AC3E}">
        <p14:creationId xmlns:p14="http://schemas.microsoft.com/office/powerpoint/2010/main" val="182092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42950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Warta Jemaat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Minggu Paskah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238024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ross on a wall&#10;&#10;Description automatically generated">
            <a:extLst>
              <a:ext uri="{FF2B5EF4-FFF2-40B4-BE49-F238E27FC236}">
                <a16:creationId xmlns:a16="http://schemas.microsoft.com/office/drawing/2014/main" id="{718BEB50-39D0-CE50-085E-5CD6EE7480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3" b="3005"/>
          <a:stretch/>
        </p:blipFill>
        <p:spPr>
          <a:xfrm>
            <a:off x="-5070" y="0"/>
            <a:ext cx="9144000" cy="47860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2868388" y="5044354"/>
            <a:ext cx="33970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Nama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Minggu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5690685"/>
            <a:ext cx="7947910" cy="10311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Nama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minggu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kita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hari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ini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adalah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Minggu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Nama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Minggu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) 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9CB44C-BB84-D615-B1F6-FD469D03638D}"/>
              </a:ext>
            </a:extLst>
          </p:cNvPr>
          <p:cNvPicPr/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5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vitation wedding background №208135">
            <a:extLst>
              <a:ext uri="{FF2B5EF4-FFF2-40B4-BE49-F238E27FC236}">
                <a16:creationId xmlns:a16="http://schemas.microsoft.com/office/drawing/2014/main" id="{558AD703-A8A0-2C18-96B4-B9B6B97D73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6" r="19374"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05427" y="1923525"/>
            <a:ext cx="22509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Berita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Pernikahan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505427" y="2323635"/>
            <a:ext cx="506420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Laki-Laki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&amp;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505426" y="4077961"/>
            <a:ext cx="62616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Pemberkatan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pada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hari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???, DD MMM YYYY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di Gereja ???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6BD329-1B3C-45C8-EF0C-904443192886}"/>
              </a:ext>
            </a:extLst>
          </p:cNvPr>
          <p:cNvPicPr/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70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abor and Delivery | INTEGRIS Health">
            <a:extLst>
              <a:ext uri="{FF2B5EF4-FFF2-40B4-BE49-F238E27FC236}">
                <a16:creationId xmlns:a16="http://schemas.microsoft.com/office/drawing/2014/main" id="{8EEBB407-C306-BD0B-E757-E57E139AA7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 r="3125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143001" y="-1143000"/>
            <a:ext cx="6858000" cy="9143998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05427" y="1923525"/>
            <a:ext cx="22076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Berita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Anak Lahir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505427" y="2323635"/>
            <a:ext cx="60420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Kel. (Nama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Laki-Laki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/ 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505426" y="3508575"/>
            <a:ext cx="43797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Pada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hari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???, DD MMM YYYY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Jemaat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sektor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???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072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98DA64-1206-4E76-BBB0-7F02DF37A6C6}"/>
              </a:ext>
            </a:extLst>
          </p:cNvPr>
          <p:cNvSpPr/>
          <p:nvPr/>
        </p:nvSpPr>
        <p:spPr>
          <a:xfrm>
            <a:off x="1919677" y="5105447"/>
            <a:ext cx="5304658" cy="584775"/>
          </a:xfrm>
          <a:prstGeom prst="rect">
            <a:avLst/>
          </a:prstGeom>
          <a:noFill/>
        </p:spPr>
        <p:txBody>
          <a:bodyPr wrap="none" lIns="91440" tIns="45720" rIns="91440" bIns="45720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(Nama Yang </a:t>
            </a: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Meninggal</a:t>
            </a: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DCF531-529B-427A-8852-10FA157BA191}"/>
              </a:ext>
            </a:extLst>
          </p:cNvPr>
          <p:cNvSpPr/>
          <p:nvPr/>
        </p:nvSpPr>
        <p:spPr>
          <a:xfrm>
            <a:off x="2446255" y="5704711"/>
            <a:ext cx="42514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Meninggal</a:t>
            </a:r>
            <a:r>
              <a:rPr kumimoji="0" lang="en-US" sz="16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pada </a:t>
            </a:r>
            <a:r>
              <a:rPr kumimoji="0" lang="en-US" sz="16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hari</a:t>
            </a:r>
            <a:r>
              <a:rPr kumimoji="0" lang="en-US" sz="16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???, DD MMM YYYY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Umur</a:t>
            </a:r>
            <a:r>
              <a:rPr kumimoji="0" lang="en-US" sz="16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?? Tahun, </a:t>
            </a:r>
            <a:r>
              <a:rPr kumimoji="0" lang="en-US" sz="16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Sektor</a:t>
            </a:r>
            <a:r>
              <a:rPr kumimoji="0" lang="en-US" sz="16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???</a:t>
            </a:r>
            <a:endParaRPr kumimoji="0" lang="en-US" sz="16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7" name="Picture 6" descr="A close up of a flower&#10;&#10;Description automatically generated">
            <a:extLst>
              <a:ext uri="{FF2B5EF4-FFF2-40B4-BE49-F238E27FC236}">
                <a16:creationId xmlns:a16="http://schemas.microsoft.com/office/drawing/2014/main" id="{56CFD4BA-B306-4978-82CC-47EEB90AC9B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"/>
          <a:stretch/>
        </p:blipFill>
        <p:spPr>
          <a:xfrm rot="5400000">
            <a:off x="2019273" y="-748041"/>
            <a:ext cx="5105447" cy="660152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A75FD8D-E8A0-4385-1B57-1F5D35F1B399}"/>
              </a:ext>
            </a:extLst>
          </p:cNvPr>
          <p:cNvSpPr/>
          <p:nvPr/>
        </p:nvSpPr>
        <p:spPr>
          <a:xfrm>
            <a:off x="3158080" y="1014761"/>
            <a:ext cx="2829158" cy="361211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75D36-F6D2-3F07-D6AE-7335FFD8907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273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ree Red Suitcase Standing under Wall Stock Photo">
            <a:extLst>
              <a:ext uri="{FF2B5EF4-FFF2-40B4-BE49-F238E27FC236}">
                <a16:creationId xmlns:a16="http://schemas.microsoft.com/office/drawing/2014/main" id="{9EE9513E-1DD2-7593-8BEB-269475964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3" t="33281" r="21640"/>
          <a:stretch/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143001" y="-1142999"/>
            <a:ext cx="6858000" cy="9143998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05427" y="1923525"/>
            <a:ext cx="18886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Jemaat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Pindah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505427" y="2323635"/>
            <a:ext cx="60420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Kel. (Nama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Laki-Laki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/ 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505426" y="3508575"/>
            <a:ext cx="3025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Pindah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Gereja ???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15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ree Woman in Black Long Sleeve Shirt Writing on the Chalkboard Stock Photo">
            <a:extLst>
              <a:ext uri="{FF2B5EF4-FFF2-40B4-BE49-F238E27FC236}">
                <a16:creationId xmlns:a16="http://schemas.microsoft.com/office/drawing/2014/main" id="{252A7B4C-BF4E-E426-D970-7185ABAED3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1" r="20554" b="28062"/>
          <a:stretch/>
        </p:blipFill>
        <p:spPr bwMode="auto">
          <a:xfrm>
            <a:off x="1" y="-1"/>
            <a:ext cx="9143998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6CE40-09FB-5F92-997B-0C3C8CBEE939}"/>
              </a:ext>
            </a:extLst>
          </p:cNvPr>
          <p:cNvSpPr/>
          <p:nvPr/>
        </p:nvSpPr>
        <p:spPr>
          <a:xfrm rot="16200000">
            <a:off x="1143001" y="-1142999"/>
            <a:ext cx="6858000" cy="9143998"/>
          </a:xfrm>
          <a:prstGeom prst="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05427" y="1923525"/>
            <a:ext cx="26308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Anggota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Jemaat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Baru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4C0DD-5E6D-40A3-8625-35CC59FD478C}"/>
              </a:ext>
            </a:extLst>
          </p:cNvPr>
          <p:cNvSpPr txBox="1"/>
          <p:nvPr/>
        </p:nvSpPr>
        <p:spPr>
          <a:xfrm>
            <a:off x="505427" y="2323635"/>
            <a:ext cx="60420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Kel. (Nama Si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Laki-Laki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/ Nama Si Perempuan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8B033-CF04-F911-46BC-188ECF8F4CCF}"/>
              </a:ext>
            </a:extLst>
          </p:cNvPr>
          <p:cNvSpPr txBox="1"/>
          <p:nvPr/>
        </p:nvSpPr>
        <p:spPr>
          <a:xfrm>
            <a:off x="505426" y="3508575"/>
            <a:ext cx="26164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Dari Gereja ???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Jemaat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sektor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???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1AAC6-9655-7A58-EDB7-1B42CBD51C91}"/>
              </a:ext>
            </a:extLst>
          </p:cNvPr>
          <p:cNvPicPr/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8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9" cy="7733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Dewan Koinonia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809D7E-F0DD-F26E-2232-59AE31E1FB72}"/>
              </a:ext>
            </a:extLst>
          </p:cNvPr>
          <p:cNvSpPr txBox="1">
            <a:spLocks/>
          </p:cNvSpPr>
          <p:nvPr/>
        </p:nvSpPr>
        <p:spPr>
          <a:xfrm>
            <a:off x="2124114" y="1122192"/>
            <a:ext cx="592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Warta Jemaat – Minggu, DD MMM YYYY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92975" y="1957094"/>
            <a:ext cx="6519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2655254"/>
            <a:ext cx="7947910" cy="3657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851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9" cy="7733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Dewan Marturia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92975" y="1957094"/>
            <a:ext cx="6519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2655254"/>
            <a:ext cx="7947910" cy="3657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8DEF0A-DE6C-6BB8-78CA-BDB461051520}"/>
              </a:ext>
            </a:extLst>
          </p:cNvPr>
          <p:cNvSpPr txBox="1">
            <a:spLocks/>
          </p:cNvSpPr>
          <p:nvPr/>
        </p:nvSpPr>
        <p:spPr>
          <a:xfrm>
            <a:off x="2124114" y="1122192"/>
            <a:ext cx="592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Warta Jemaat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165384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9" cy="7733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Dewan Diakonia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92975" y="1957094"/>
            <a:ext cx="6519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2655254"/>
            <a:ext cx="7947910" cy="3657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6E9BC0-A84A-9877-68CD-9E78EAA0445D}"/>
              </a:ext>
            </a:extLst>
          </p:cNvPr>
          <p:cNvSpPr txBox="1">
            <a:spLocks/>
          </p:cNvSpPr>
          <p:nvPr/>
        </p:nvSpPr>
        <p:spPr>
          <a:xfrm>
            <a:off x="2124114" y="1122192"/>
            <a:ext cx="592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Warta Jemaat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86462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9" cy="7733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Kesekretariatan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92975" y="1957094"/>
            <a:ext cx="6519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2655254"/>
            <a:ext cx="7947910" cy="3657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059048-D629-8C77-CFDA-37DADDBD6F65}"/>
              </a:ext>
            </a:extLst>
          </p:cNvPr>
          <p:cNvSpPr txBox="1">
            <a:spLocks/>
          </p:cNvSpPr>
          <p:nvPr/>
        </p:nvSpPr>
        <p:spPr>
          <a:xfrm>
            <a:off x="2124114" y="1122192"/>
            <a:ext cx="592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Warta Jemaat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62179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220DE0-2CA5-AD6F-D8D8-57542B5BE5D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0" y="687399"/>
            <a:ext cx="1180859" cy="7733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CE4FE-39E4-C109-A6F3-15BD2D8104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24114" y="656622"/>
            <a:ext cx="59206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Pelayanan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592975" y="1957094"/>
            <a:ext cx="6519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Tulis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Judul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Kegiatan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Di Sini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6" y="2655254"/>
            <a:ext cx="7947910" cy="3657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Copas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tulisan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dari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warta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jemaat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Live Streaming.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Pastikan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dengan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font Daytona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ukuran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minimal 28. Jika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tidak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muat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,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tambahkan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ke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slide </a:t>
            </a:r>
            <a:r>
              <a:rPr kumimoji="0" lang="en-ID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berikutnya</a:t>
            </a:r>
            <a:r>
              <a: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.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9D3B3C-E4BE-D120-0C18-7C049185F915}"/>
              </a:ext>
            </a:extLst>
          </p:cNvPr>
          <p:cNvSpPr txBox="1">
            <a:spLocks/>
          </p:cNvSpPr>
          <p:nvPr/>
        </p:nvSpPr>
        <p:spPr>
          <a:xfrm>
            <a:off x="2124114" y="1122192"/>
            <a:ext cx="592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Warta Jemaat – Minggu, DD MMM YYYY</a:t>
            </a:r>
          </a:p>
        </p:txBody>
      </p:sp>
    </p:spTree>
    <p:extLst>
      <p:ext uri="{BB962C8B-B14F-4D97-AF65-F5344CB8AC3E}">
        <p14:creationId xmlns:p14="http://schemas.microsoft.com/office/powerpoint/2010/main" val="293685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ross on a wall&#10;&#10;Description automatically generated">
            <a:extLst>
              <a:ext uri="{FF2B5EF4-FFF2-40B4-BE49-F238E27FC236}">
                <a16:creationId xmlns:a16="http://schemas.microsoft.com/office/drawing/2014/main" id="{718BEB50-39D0-CE50-085E-5CD6EE7480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3" b="3005"/>
          <a:stretch/>
        </p:blipFill>
        <p:spPr>
          <a:xfrm>
            <a:off x="-5070" y="0"/>
            <a:ext cx="9144000" cy="47860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E692-875C-5A43-3A6B-0F9727BA07FC}"/>
              </a:ext>
            </a:extLst>
          </p:cNvPr>
          <p:cNvSpPr txBox="1"/>
          <p:nvPr/>
        </p:nvSpPr>
        <p:spPr>
          <a:xfrm>
            <a:off x="1360762" y="5752320"/>
            <a:ext cx="64123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www.hkbpjtn.web.id/warta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3F75B-7C51-D2AB-83AF-2BC4F8AF8DD7}"/>
              </a:ext>
            </a:extLst>
          </p:cNvPr>
          <p:cNvSpPr txBox="1"/>
          <p:nvPr/>
        </p:nvSpPr>
        <p:spPr>
          <a:xfrm>
            <a:off x="592973" y="5261636"/>
            <a:ext cx="7947910" cy="4906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Berita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lain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dapat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kita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baca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pada: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9CB44C-BB84-D615-B1F6-FD469D03638D}"/>
              </a:ext>
            </a:extLst>
          </p:cNvPr>
          <p:cNvPicPr/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761" y="289932"/>
            <a:ext cx="982178" cy="6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4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42950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(Nama Koor)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Persembahan Pujian dari Koor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29280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2" y="3901967"/>
            <a:ext cx="56673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(sambil mengumpulkan Persembahan 1a dan 1b)</a:t>
            </a:r>
            <a:endParaRPr kumimoji="0" lang="id-ID" sz="1800" b="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51686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55435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    (mengumpulkan Persembahan 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661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55435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    (mengumpulkan Persembahan 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2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81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Hanya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Minggu Paskah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728844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55435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    (mengumpulkan Persembahan 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424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55435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    (mengumpulkan Persembahan 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4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34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Hanya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Minggu Paskah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691081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Khotbah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(Nama Kitab)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2" y="3901967"/>
            <a:ext cx="56673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oleh Pdt. Nama dan Marga, Gelar</a:t>
            </a:r>
            <a:endParaRPr kumimoji="0" lang="id-ID" sz="1800" b="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70002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(Nama Kitab) ?? : ?? -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Ayat Firman Tuhan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393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(Nama Kitab) ?? : ?? - ??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Ayat Firman Tuhan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725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Khotbah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(Nama Kitab)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2" y="3901967"/>
            <a:ext cx="56673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oleh Pdt. Nama dan Marga, Gelar</a:t>
            </a:r>
            <a:endParaRPr kumimoji="0" lang="id-ID" sz="1800" b="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415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DB60A90-DC9F-35B6-D294-E43CF77BFD9A}"/>
              </a:ext>
            </a:extLst>
          </p:cNvPr>
          <p:cNvSpPr txBox="1"/>
          <p:nvPr/>
        </p:nvSpPr>
        <p:spPr>
          <a:xfrm>
            <a:off x="942972" y="3901967"/>
            <a:ext cx="56673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(sambil mengumpulkan Persembahan 2)</a:t>
            </a:r>
            <a:endParaRPr kumimoji="0" lang="id-ID" sz="1800" b="0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53760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55435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    (mengumpulkan Persembahan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1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53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55435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    (mengumpulkan Persembahan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2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231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Hanya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Minggu Paskah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868943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55435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    (mengumpulkan Persembahan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3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431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55435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    (mengumpulkan Persembahan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4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34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Hanya Musik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Minggu Paskah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58368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Pengutusan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03777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Pengutusan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Pendeta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833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Pengutusan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Jemaat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42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1CAC2BAC-C17E-CFA5-1392-54AF71BAC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CD5954-A4BE-B4F6-067C-36E25D847FC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3597400"/>
            <a:ext cx="9143997" cy="3260600"/>
            <a:chOff x="222247" y="3676650"/>
            <a:chExt cx="8921750" cy="3181350"/>
          </a:xfrm>
        </p:grpSpPr>
        <p:pic>
          <p:nvPicPr>
            <p:cNvPr id="3" name="Picture 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5DF0B12-8CA8-1B50-8488-CEE718060C4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199" y="3676650"/>
              <a:ext cx="4241798" cy="3181348"/>
            </a:xfrm>
            <a:prstGeom prst="rect">
              <a:avLst/>
            </a:prstGeom>
          </p:spPr>
        </p:pic>
        <p:pic>
          <p:nvPicPr>
            <p:cNvPr id="4" name="Picture 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EE8105C-8473-A434-A99E-DDB0798842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 flipH="1">
              <a:off x="2562223" y="3676652"/>
              <a:ext cx="2339975" cy="3181348"/>
            </a:xfrm>
            <a:prstGeom prst="rect">
              <a:avLst/>
            </a:prstGeom>
          </p:spPr>
        </p:pic>
        <p:pic>
          <p:nvPicPr>
            <p:cNvPr id="9" name="Picture 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699167BB-D2DF-A8A8-3AE5-DC7EB23D55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/>
            <a:stretch/>
          </p:blipFill>
          <p:spPr>
            <a:xfrm>
              <a:off x="222247" y="3676650"/>
              <a:ext cx="2339975" cy="31813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6324F4-F208-F728-916B-740DC603DDD6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2" y="2400296"/>
            <a:ext cx="9143997" cy="1202730"/>
            <a:chOff x="222247" y="3676650"/>
            <a:chExt cx="8921750" cy="1173497"/>
          </a:xfrm>
        </p:grpSpPr>
        <p:pic>
          <p:nvPicPr>
            <p:cNvPr id="13" name="Picture 1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F26BA695-CA31-F239-799F-150B7A8FCF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16" name="Picture 15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1D53D9EE-234E-8649-996E-B2A5A77333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17" name="Picture 16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7B69F305-3980-CFC2-441B-A8358BE8D7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C4C258-3DF0-B5D8-1CC7-BCFB0E712D62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3" y="1197336"/>
            <a:ext cx="9143997" cy="1202730"/>
            <a:chOff x="222247" y="3676650"/>
            <a:chExt cx="8921750" cy="1173497"/>
          </a:xfrm>
        </p:grpSpPr>
        <p:pic>
          <p:nvPicPr>
            <p:cNvPr id="19" name="Picture 18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21BEC83-4613-7465-B18C-A6124E0908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0" name="Picture 19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89AAA0E-C18D-0B00-CCCE-84F63A9A86F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1" name="Picture 20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39B9994D-F00B-39B6-4858-1B08483B17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6FEE95C-3290-D2FB-B9DC-3164985D7C0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 flipV="1">
            <a:off x="-3" y="0"/>
            <a:ext cx="9143997" cy="1202730"/>
            <a:chOff x="222247" y="3676650"/>
            <a:chExt cx="8921750" cy="1173497"/>
          </a:xfrm>
        </p:grpSpPr>
        <p:pic>
          <p:nvPicPr>
            <p:cNvPr id="23" name="Picture 22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C22BF506-5E55-E520-A1D4-6AFF16AB7C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113"/>
            <a:stretch/>
          </p:blipFill>
          <p:spPr>
            <a:xfrm>
              <a:off x="4902199" y="3676651"/>
              <a:ext cx="4241798" cy="1173494"/>
            </a:xfrm>
            <a:prstGeom prst="rect">
              <a:avLst/>
            </a:prstGeom>
          </p:spPr>
        </p:pic>
        <p:pic>
          <p:nvPicPr>
            <p:cNvPr id="24" name="Picture 23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4FA96A85-8CD6-590E-E4CD-447AF2A37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 flipH="1">
              <a:off x="2562222" y="3676652"/>
              <a:ext cx="2339975" cy="1173495"/>
            </a:xfrm>
            <a:prstGeom prst="rect">
              <a:avLst/>
            </a:prstGeom>
          </p:spPr>
        </p:pic>
        <p:pic>
          <p:nvPicPr>
            <p:cNvPr id="25" name="Picture 24" descr="A cross on a hill with a cloudy sky&#10;&#10;Description automatically generated">
              <a:extLst>
                <a:ext uri="{FF2B5EF4-FFF2-40B4-BE49-F238E27FC236}">
                  <a16:creationId xmlns:a16="http://schemas.microsoft.com/office/drawing/2014/main" id="{2F5D69CB-316F-019B-D4FC-CFA131ED59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835" b="63113"/>
            <a:stretch/>
          </p:blipFill>
          <p:spPr>
            <a:xfrm>
              <a:off x="222247" y="3676650"/>
              <a:ext cx="2339975" cy="117349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9B2B9-819F-D437-7A25-BA854AE8CF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67000">
                <a:schemeClr val="bg1">
                  <a:alpha val="75000"/>
                </a:schemeClr>
              </a:gs>
              <a:gs pos="81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523875" y="545371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Pengutusan</a:t>
            </a:r>
            <a:endParaRPr kumimoji="0" lang="id-ID" sz="2800" b="1" i="0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B297DE-8F01-8549-10A7-DBB6AC405031}"/>
              </a:ext>
            </a:extLst>
          </p:cNvPr>
          <p:cNvSpPr txBox="1">
            <a:spLocks/>
          </p:cNvSpPr>
          <p:nvPr/>
        </p:nvSpPr>
        <p:spPr>
          <a:xfrm>
            <a:off x="523873" y="587997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Secara Responsoria</a:t>
            </a:r>
            <a:endParaRPr kumimoji="0" lang="id-ID" sz="1200" b="1" i="1" u="none" strike="noStrike" kern="1200" cap="none" spc="0" normalizeH="0" baseline="0" noProof="1">
              <a:ln w="0"/>
              <a:solidFill>
                <a:prstClr val="black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>
            <a:spLocks/>
          </p:cNvSpPr>
          <p:nvPr/>
        </p:nvSpPr>
        <p:spPr>
          <a:xfrm>
            <a:off x="613007" y="1062069"/>
            <a:ext cx="7917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srgbClr val="54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Semua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988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971513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Judul Nyanyian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Kidung Jemaat No. ?? : ?? - 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 adipiscing elit,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 do eiusmod tempor incididunt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 labore et dolore magna aliqua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ayat ?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892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Doa Persembahan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Minggu Paskah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870436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‘Ku Setia PadaMu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Nyanyian HKBP No. 204 :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Tuhan, karunia-Mu: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roh dan jiwaku semua,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noProof="1">
                <a:ln w="0"/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yawa juga hidupku,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harta milikku semua.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‘Ku serahkan pada-Mu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untuk s’lama-lamanya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jemaat menyanyikan</a:t>
            </a:r>
            <a:endParaRPr kumimoji="0" lang="id-ID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867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144655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Doa Khusus: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1">
                <a:ln w="0"/>
                <a:solidFill>
                  <a:srgbClr val="28467C"/>
                </a:solidFill>
                <a:latin typeface="Daytona" panose="020B0604030500040204" pitchFamily="34" charset="0"/>
                <a:cs typeface="Arial" panose="020B0604020202020204" pitchFamily="34" charset="0"/>
              </a:rPr>
              <a:t>Kebangkitan Tuhan Yesus</a:t>
            </a:r>
            <a:endParaRPr kumimoji="0" lang="id-ID" sz="40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42860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Minggu Paskah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010889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Doa Bapa Kami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Minggu Paskah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88032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Kar’na Engkau Punya Kerajaan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Nyanyian HKBP No. 841 :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1062069"/>
            <a:ext cx="79179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Kar’na Engkau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punya kerajaan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dan kekuasaan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dan kemuliaan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Sampai s’lama-lamanya,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538849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jemaat menyanyikan</a:t>
            </a:r>
            <a:endParaRPr kumimoji="0" lang="id-ID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370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96358C02-4331-CD5A-44F5-521BF9F597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60" r="12538"/>
          <a:stretch/>
        </p:blipFill>
        <p:spPr>
          <a:xfrm flipH="1">
            <a:off x="-1" y="2"/>
            <a:ext cx="9143998" cy="68579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E11A9D-284B-9A6F-4510-62EAA19AF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/>
          <p:nvPr/>
        </p:nvSpPr>
        <p:spPr>
          <a:xfrm>
            <a:off x="914400" y="2874228"/>
            <a:ext cx="731519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Berkat</a:t>
            </a:r>
            <a:endParaRPr kumimoji="0" lang="id-ID" sz="4800" b="1" i="0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9E8AA-9E9F-6B04-A9BE-D4F16369FE17}"/>
              </a:ext>
            </a:extLst>
          </p:cNvPr>
          <p:cNvSpPr txBox="1"/>
          <p:nvPr/>
        </p:nvSpPr>
        <p:spPr>
          <a:xfrm>
            <a:off x="952499" y="36002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Ibadah Minggu Paskah</a:t>
            </a:r>
            <a:endParaRPr kumimoji="0" lang="id-ID" sz="1800" b="1" i="1" u="none" strike="noStrike" kern="1200" cap="none" spc="0" normalizeH="0" baseline="0" noProof="1">
              <a:ln w="0"/>
              <a:solidFill>
                <a:srgbClr val="28467C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BF2A19-D648-8608-279D-38321D1E7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42973" y="2407644"/>
            <a:ext cx="5257801" cy="577305"/>
            <a:chOff x="942973" y="2131419"/>
            <a:chExt cx="5257801" cy="577305"/>
          </a:xfrm>
        </p:grpSpPr>
        <p:pic>
          <p:nvPicPr>
            <p:cNvPr id="5" name="Picture 4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BCAC2397-5B79-2FDD-9F3E-0DDD1772F5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29C774-3AB4-DD7A-738E-581AF73CA6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774" y="2289266"/>
              <a:ext cx="4572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98597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53722564-6320-1941-90A3-333BAA5EAE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500"/>
          <a:stretch/>
        </p:blipFill>
        <p:spPr>
          <a:xfrm>
            <a:off x="-1" y="1"/>
            <a:ext cx="914399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1E363-4819-21D7-ADAF-9D84C73E0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 descr="Green Grass PNG FILE - Use freely by TheArtist100 on DeviantArt | Grass  background, Dslr background images, Blur photo background">
            <a:extLst>
              <a:ext uri="{FF2B5EF4-FFF2-40B4-BE49-F238E27FC236}">
                <a16:creationId xmlns:a16="http://schemas.microsoft.com/office/drawing/2014/main" id="{5523DC94-7521-C535-029E-8933DB03C4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66" b="28737"/>
          <a:stretch/>
        </p:blipFill>
        <p:spPr bwMode="auto">
          <a:xfrm>
            <a:off x="0" y="5109331"/>
            <a:ext cx="9144000" cy="1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980519-B264-1D64-A09A-37F845E43FCF}"/>
              </a:ext>
            </a:extLst>
          </p:cNvPr>
          <p:cNvSpPr>
            <a:spLocks/>
          </p:cNvSpPr>
          <p:nvPr/>
        </p:nvSpPr>
        <p:spPr>
          <a:xfrm>
            <a:off x="523875" y="5929966"/>
            <a:ext cx="63722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Amin 3x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98CAB-139D-8A9F-83A4-FBFDD5F986BE}"/>
              </a:ext>
            </a:extLst>
          </p:cNvPr>
          <p:cNvSpPr txBox="1">
            <a:spLocks/>
          </p:cNvSpPr>
          <p:nvPr/>
        </p:nvSpPr>
        <p:spPr>
          <a:xfrm>
            <a:off x="523873" y="635622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1">
                <a:ln w="0"/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Buku Nyanyian HKBP No. 845 :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43841-9FB0-C75E-8B65-313A1B383C34}"/>
              </a:ext>
            </a:extLst>
          </p:cNvPr>
          <p:cNvSpPr txBox="1"/>
          <p:nvPr/>
        </p:nvSpPr>
        <p:spPr>
          <a:xfrm>
            <a:off x="613007" y="2252694"/>
            <a:ext cx="791798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Amin.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noProof="1">
                <a:ln w="0"/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Amin.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Amin.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D045B-3521-49CA-D89B-D70F7C8F6A62}"/>
              </a:ext>
            </a:extLst>
          </p:cNvPr>
          <p:cNvSpPr txBox="1">
            <a:spLocks/>
          </p:cNvSpPr>
          <p:nvPr/>
        </p:nvSpPr>
        <p:spPr>
          <a:xfrm>
            <a:off x="1028700" y="1729474"/>
            <a:ext cx="7086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1">
                <a:ln w="0"/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jemaat menyanyikan</a:t>
            </a:r>
            <a:endParaRPr kumimoji="0" lang="id-ID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727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nk Clouds Sky Free Pink Background Videos, Motion Graphics, No Copyright  - All Background Videos">
            <a:hlinkClick r:id="" action="ppaction://media"/>
            <a:extLst>
              <a:ext uri="{FF2B5EF4-FFF2-40B4-BE49-F238E27FC236}">
                <a16:creationId xmlns:a16="http://schemas.microsoft.com/office/drawing/2014/main" id="{AE95D290-074A-79D3-8F69-0AD09CC30A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714500"/>
            <a:ext cx="9143998" cy="5143499"/>
          </a:xfrm>
          <a:prstGeom prst="rect">
            <a:avLst/>
          </a:prstGeom>
        </p:spPr>
      </p:pic>
      <p:pic>
        <p:nvPicPr>
          <p:cNvPr id="1026" name="Picture 2" descr="The Cross and the Empty Tomb | Our Daily Bread Ministries">
            <a:extLst>
              <a:ext uri="{FF2B5EF4-FFF2-40B4-BE49-F238E27FC236}">
                <a16:creationId xmlns:a16="http://schemas.microsoft.com/office/drawing/2014/main" id="{5F068C80-A547-F7EC-2009-970D5E2979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" y="1378784"/>
            <a:ext cx="9144002" cy="5479215"/>
          </a:xfrm>
          <a:prstGeom prst="roundRect">
            <a:avLst>
              <a:gd name="adj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The Cross and the Empty Tomb | Our Daily Bread Ministries">
            <a:extLst>
              <a:ext uri="{FF2B5EF4-FFF2-40B4-BE49-F238E27FC236}">
                <a16:creationId xmlns:a16="http://schemas.microsoft.com/office/drawing/2014/main" id="{EC498266-2C76-7916-4C35-C6F968FE61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69" r="55626" b="-2"/>
          <a:stretch/>
        </p:blipFill>
        <p:spPr bwMode="auto">
          <a:xfrm>
            <a:off x="1" y="3848099"/>
            <a:ext cx="4057650" cy="3009899"/>
          </a:xfrm>
          <a:prstGeom prst="roundRect">
            <a:avLst>
              <a:gd name="adj" fmla="val 0"/>
            </a:avLst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The Cross and the Empty Tomb | Our Daily Bread Ministries">
            <a:extLst>
              <a:ext uri="{FF2B5EF4-FFF2-40B4-BE49-F238E27FC236}">
                <a16:creationId xmlns:a16="http://schemas.microsoft.com/office/drawing/2014/main" id="{77D3C28B-C107-AEBD-7E2A-BE06E307EC4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9" t="1434" r="1042" b="38939"/>
          <a:stretch/>
        </p:blipFill>
        <p:spPr bwMode="auto">
          <a:xfrm>
            <a:off x="5324475" y="1457325"/>
            <a:ext cx="3724276" cy="3267075"/>
          </a:xfrm>
          <a:prstGeom prst="roundRect">
            <a:avLst>
              <a:gd name="adj" fmla="val 0"/>
            </a:avLst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4A54470-9BDB-3E4C-EF34-FBC378F3582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9143999" cy="6858000"/>
          </a:xfrm>
          <a:prstGeom prst="rect">
            <a:avLst/>
          </a:prstGeom>
          <a:gradFill>
            <a:gsLst>
              <a:gs pos="22000">
                <a:schemeClr val="bg1"/>
              </a:gs>
              <a:gs pos="46000">
                <a:schemeClr val="bg1">
                  <a:alpha val="42000"/>
                </a:schemeClr>
              </a:gs>
              <a:gs pos="78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E8D628-5BB3-8547-C68A-ED131B60F864}"/>
              </a:ext>
            </a:extLst>
          </p:cNvPr>
          <p:cNvSpPr>
            <a:spLocks/>
          </p:cNvSpPr>
          <p:nvPr/>
        </p:nvSpPr>
        <p:spPr>
          <a:xfrm>
            <a:off x="666926" y="1213296"/>
            <a:ext cx="7810139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0" i="0" u="none" strike="noStrike" kern="1200" cap="none" spc="0" normalizeH="0" baseline="0" noProof="1">
                <a:ln w="0">
                  <a:noFill/>
                </a:ln>
                <a:gradFill flip="none" rotWithShape="1">
                  <a:gsLst>
                    <a:gs pos="21000">
                      <a:srgbClr val="5B9BD5">
                        <a:lumMod val="50000"/>
                      </a:srgbClr>
                    </a:gs>
                    <a:gs pos="100000">
                      <a:srgbClr val="C000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Arial" panose="020B0604020202020204" pitchFamily="34" charset="0"/>
              </a:rPr>
              <a:t>Parhalado dan Pelayan Ibadah Minggu mengucapkan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1">
                <a:ln w="0">
                  <a:noFill/>
                </a:ln>
                <a:gradFill flip="none" rotWithShape="1">
                  <a:gsLst>
                    <a:gs pos="21000">
                      <a:srgbClr val="5B9BD5">
                        <a:lumMod val="50000"/>
                      </a:srgbClr>
                    </a:gs>
                    <a:gs pos="100000">
                      <a:srgbClr val="C000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Daytona" panose="020B0604030500040204" pitchFamily="34" charset="0"/>
                <a:ea typeface="+mn-ea"/>
                <a:cs typeface="Arial" panose="020B0604020202020204" pitchFamily="34" charset="0"/>
              </a:rPr>
              <a:t>Selamat hari Minggu!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noProof="1">
                <a:ln w="0">
                  <a:noFill/>
                </a:ln>
                <a:gradFill flip="none" rotWithShape="1">
                  <a:gsLst>
                    <a:gs pos="21000">
                      <a:srgbClr val="5B9BD5">
                        <a:lumMod val="50000"/>
                      </a:srgbClr>
                    </a:gs>
                    <a:gs pos="100000">
                      <a:srgbClr val="C00000"/>
                    </a:gs>
                  </a:gsLst>
                  <a:lin ang="13500000" scaled="1"/>
                  <a:tileRect/>
                </a:gradFill>
                <a:latin typeface="Daytona" panose="020B0604030500040204" pitchFamily="34" charset="0"/>
                <a:cs typeface="Arial" panose="020B0604020202020204" pitchFamily="34" charset="0"/>
              </a:rPr>
              <a:t>Selamat Paskah!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noProof="1">
                <a:ln w="0">
                  <a:noFill/>
                </a:ln>
                <a:gradFill flip="none" rotWithShape="1">
                  <a:gsLst>
                    <a:gs pos="21000">
                      <a:srgbClr val="5B9BD5">
                        <a:lumMod val="50000"/>
                      </a:srgbClr>
                    </a:gs>
                    <a:gs pos="100000">
                      <a:srgbClr val="C00000"/>
                    </a:gs>
                  </a:gsLst>
                  <a:lin ang="13500000" scaled="1"/>
                  <a:tileRect/>
                </a:gradFill>
                <a:latin typeface="Daytona" panose="020B0604030500040204" pitchFamily="34" charset="0"/>
                <a:cs typeface="Arial" panose="020B0604020202020204" pitchFamily="34" charset="0"/>
              </a:rPr>
              <a:t>Tuhan memberkati</a:t>
            </a:r>
            <a:endParaRPr kumimoji="0" lang="en-US" sz="3600" b="1" i="0" u="none" strike="noStrike" kern="1200" cap="none" spc="0" normalizeH="0" baseline="0" noProof="1">
              <a:ln w="0">
                <a:noFill/>
              </a:ln>
              <a:gradFill flip="none" rotWithShape="1">
                <a:gsLst>
                  <a:gs pos="21000">
                    <a:srgbClr val="5B9BD5">
                      <a:lumMod val="50000"/>
                    </a:srgbClr>
                  </a:gs>
                  <a:gs pos="100000">
                    <a:srgbClr val="C00000"/>
                  </a:gs>
                </a:gsLst>
                <a:lin ang="13500000" scaled="1"/>
                <a:tileRect/>
              </a:gradFill>
              <a:effectLst/>
              <a:uLnTx/>
              <a:uFillTx/>
              <a:latin typeface="Daytona" panose="020B0604030500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7A82412-0F3F-CCC1-B819-D780FBEBAE60}"/>
              </a:ext>
            </a:extLst>
          </p:cNvPr>
          <p:cNvGrpSpPr>
            <a:grpSpLocks/>
          </p:cNvGrpSpPr>
          <p:nvPr/>
        </p:nvGrpSpPr>
        <p:grpSpPr>
          <a:xfrm>
            <a:off x="690650" y="675232"/>
            <a:ext cx="3190694" cy="577305"/>
            <a:chOff x="942973" y="2131419"/>
            <a:chExt cx="3190694" cy="577305"/>
          </a:xfrm>
        </p:grpSpPr>
        <p:pic>
          <p:nvPicPr>
            <p:cNvPr id="9" name="Picture 8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412F2B25-35B3-B34F-2222-787E5BEC85EA}"/>
                </a:ext>
              </a:extLst>
            </p:cNvPr>
            <p:cNvPicPr>
              <a:picLocks/>
            </p:cNvPicPr>
            <p:nvPr/>
          </p:nvPicPr>
          <p:blipFill rotWithShape="1">
            <a:blip r:embed="rId8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7" t="32931" r="63170" b="51875"/>
            <a:stretch/>
          </p:blipFill>
          <p:spPr>
            <a:xfrm>
              <a:off x="942973" y="2131419"/>
              <a:ext cx="685801" cy="57730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0A6DFAB-02B8-1C9C-F559-51FACD85923C}"/>
                </a:ext>
              </a:extLst>
            </p:cNvPr>
            <p:cNvSpPr txBox="1">
              <a:spLocks/>
            </p:cNvSpPr>
            <p:nvPr/>
          </p:nvSpPr>
          <p:spPr>
            <a:xfrm>
              <a:off x="1628774" y="2289266"/>
              <a:ext cx="2504893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0" normalizeH="0" baseline="0" noProof="1">
                  <a:ln w="0"/>
                  <a:solidFill>
                    <a:srgbClr val="28467C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 panose="020B0604020202020204" pitchFamily="34" charset="0"/>
                </a:rPr>
                <a:t>HKBP JATINEGARA</a:t>
              </a:r>
              <a:endParaRPr kumimoji="0" lang="id-ID" sz="1100" b="0" i="0" u="none" strike="noStrike" kern="1200" cap="none" spc="500" normalizeH="0" baseline="0" noProof="1">
                <a:ln w="0"/>
                <a:solidFill>
                  <a:srgbClr val="28467C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FBF479B-4CBE-9CD0-BFA4-6742862C150C}"/>
              </a:ext>
            </a:extLst>
          </p:cNvPr>
          <p:cNvSpPr txBox="1"/>
          <p:nvPr/>
        </p:nvSpPr>
        <p:spPr>
          <a:xfrm>
            <a:off x="4181474" y="6227057"/>
            <a:ext cx="4572000" cy="307777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200" normalizeH="0" noProof="1">
                <a:ln w="0"/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www.hkbpjtn.web.id</a:t>
            </a:r>
          </a:p>
        </p:txBody>
      </p:sp>
    </p:spTree>
    <p:extLst>
      <p:ext uri="{BB962C8B-B14F-4D97-AF65-F5344CB8AC3E}">
        <p14:creationId xmlns:p14="http://schemas.microsoft.com/office/powerpoint/2010/main" val="136160950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3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160</TotalTime>
  <Words>2113</Words>
  <Application>Microsoft Office PowerPoint</Application>
  <PresentationFormat>On-screen Show (4:3)</PresentationFormat>
  <Paragraphs>455</Paragraphs>
  <Slides>87</Slides>
  <Notes>2</Notes>
  <HiddenSlides>0</HiddenSlides>
  <MMClips>75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87</vt:i4>
      </vt:variant>
    </vt:vector>
  </HeadingPairs>
  <TitlesOfParts>
    <vt:vector size="97" baseType="lpstr">
      <vt:lpstr>Aptos</vt:lpstr>
      <vt:lpstr>Arial</vt:lpstr>
      <vt:lpstr>Calibri</vt:lpstr>
      <vt:lpstr>Calibri Light</vt:lpstr>
      <vt:lpstr>Daytona</vt:lpstr>
      <vt:lpstr>Georgia</vt:lpstr>
      <vt:lpstr>Montserrat</vt:lpstr>
      <vt:lpstr>Montserrat SemiBold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Seksi Multimedia HKBP Jatinegara</Manager>
  <Company>HKBP Jatinegara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Ibadah Minggu Paskah Bahasa Indonesia</dc:title>
  <dc:subject>File PowerPoint untuk Tata Ibadah Minggu Paskah dalam Bahasa Indonesia.</dc:subject>
  <dc:creator>HKBP Jatinegara</dc:creator>
  <cp:lastModifiedBy>Andreas Jordan Paidotua</cp:lastModifiedBy>
  <cp:revision>40</cp:revision>
  <dcterms:created xsi:type="dcterms:W3CDTF">2024-01-12T01:32:42Z</dcterms:created>
  <dcterms:modified xsi:type="dcterms:W3CDTF">2024-03-20T07:00:32Z</dcterms:modified>
  <cp:contentStatus>Final</cp:contentStatus>
  <dc:language>Indonesian; Batak</dc:language>
  <cp:version>1.0.240318.PASKAH</cp:version>
</cp:coreProperties>
</file>